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11FD45A-57D2-45F3-87ED-599EC83A58DB}">
  <a:tblStyle styleId="{F11FD45A-57D2-45F3-87ED-599EC83A58D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f5ca9b173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f5ca9b17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10" Type="http://schemas.openxmlformats.org/officeDocument/2006/relationships/hyperlink" Target="https://docs.google.com/presentation/d/12zIOKUoeaaUkyn05CDWPk76XBe6mKzLDULacW3DMZXc/copy" TargetMode="External"/><Relationship Id="rId9" Type="http://schemas.openxmlformats.org/officeDocument/2006/relationships/hyperlink" Target="https://docs.google.com/presentation/d/19cVYmPXxSYaD2ZoZ3Un4cBJxVpL-dC6yOBQyPGcHzVk/copy" TargetMode="External"/><Relationship Id="rId5" Type="http://schemas.openxmlformats.org/officeDocument/2006/relationships/hyperlink" Target="https://docs.google.com/presentation/d/12zIOKUoeaaUkyn05CDWPk76XBe6mKzLDULacW3DMZXc/copy" TargetMode="External"/><Relationship Id="rId6" Type="http://schemas.openxmlformats.org/officeDocument/2006/relationships/hyperlink" Target="https://docs.google.com/presentation/d/1b9EiKeRp4hG7ki-xADKWE6TTYeA-Ib_RyvZFs34eCb8/copy" TargetMode="External"/><Relationship Id="rId7" Type="http://schemas.openxmlformats.org/officeDocument/2006/relationships/hyperlink" Target="https://docs.google.com/presentation/d/1Y3ZgmLTQJglsK_WXD6GT28cW0Rc7i2cYYmyOnw6EKmw/copy" TargetMode="External"/><Relationship Id="rId8" Type="http://schemas.openxmlformats.org/officeDocument/2006/relationships/hyperlink" Target="https://docs.google.com/presentation/d/16BVaqeuC_VlfDZZyB5iFgjkp8cZzcHPIbwAssPmTIVA/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docs.google.com/presentation/d/1b9EiKeRp4hG7ki-xADKWE6TTYeA-Ib_RyvZFs34eCb8/copy" TargetMode="External"/><Relationship Id="rId6" Type="http://schemas.openxmlformats.org/officeDocument/2006/relationships/hyperlink" Target="https://docs.google.com/presentation/d/1Y3ZgmLTQJglsK_WXD6GT28cW0Rc7i2cYYmyOnw6EKmw/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{F11FD45A-57D2-45F3-87ED-599EC83A58DB}</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12: Voices Excluded From the Founding</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1000"/>
                        </a:spcAft>
                        <a:buClr>
                          <a:schemeClr val="dk1"/>
                        </a:buClr>
                        <a:buSzPts val="1100"/>
                        <a:buFont typeface="Arial"/>
                        <a:buNone/>
                      </a:pPr>
                      <a:r>
                        <a:rPr lang="en" sz="1200">
                          <a:solidFill>
                            <a:schemeClr val="dk1"/>
                          </a:solidFill>
                          <a:latin typeface="Inter"/>
                          <a:ea typeface="Inter"/>
                          <a:cs typeface="Inter"/>
                          <a:sym typeface="Inter"/>
                        </a:rPr>
                        <a:t>How did exclusion from full participation in the U.S. government shape systems of inequality in daily life?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7.33, 7.40, 7.43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Change and Continuity Over Time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Voices Excluded From the Founding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Voices Excluded From the Founding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Materials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Exclusion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1812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First Governments and Constitution</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{F11FD45A-57D2-45F3-87ED-599EC83A58DB}</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11: Voices Excluded From the Founding</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topic and supporting question using the </a:t>
                      </a:r>
                      <a:r>
                        <a:rPr lang="en" sz="1200" u="sng">
                          <a:solidFill>
                            <a:schemeClr val="hlink"/>
                          </a:solidFill>
                          <a:latin typeface="Inter"/>
                          <a:ea typeface="Inter"/>
                          <a:cs typeface="Inter"/>
                          <a:sym typeface="Inter"/>
                          <a:hlinkClick r:id="rId5"/>
                        </a:rPr>
                        <a:t>Voices Excluded From the Founding Presentation</a:t>
                      </a:r>
                      <a:r>
                        <a:rPr lang="en" sz="1200">
                          <a:solidFill>
                            <a:schemeClr val="dk1"/>
                          </a:solidFill>
                          <a:latin typeface="Inter"/>
                          <a:ea typeface="Inter"/>
                          <a:cs typeface="Inter"/>
                          <a:sym typeface="Inter"/>
                        </a:rPr>
                        <a:t>. Students will explore the voices of those who were excluded from the founding ideals of the United States of America through a primary source analysis. First, have students read the excerpts from Equiano, Jacobs, and Adams. Then, have students (individually or in groups) work through the highlighting prompts and reading questions for each excerpt found in the</a:t>
                      </a:r>
                      <a:r>
                        <a:rPr lang="en" sz="1200" u="sng">
                          <a:solidFill>
                            <a:schemeClr val="hlink"/>
                          </a:solidFill>
                          <a:latin typeface="Inter"/>
                          <a:ea typeface="Inter"/>
                          <a:cs typeface="Inter"/>
                          <a:sym typeface="Inter"/>
                          <a:hlinkClick r:id="rId6"/>
                        </a:rPr>
                        <a:t> student worksheet</a:t>
                      </a:r>
                      <a:r>
                        <a:rPr lang="en" sz="1200">
                          <a:solidFill>
                            <a:schemeClr val="dk1"/>
                          </a:solidFill>
                          <a:latin typeface="Inter"/>
                          <a:ea typeface="Inter"/>
                          <a:cs typeface="Inter"/>
                          <a:sym typeface="Inter"/>
                        </a:rPr>
                        <a:t> (pages 1-4). Once the students have had enough time to complete the activity, ask for individuals and groups to share answers and participate in a class discussion about the excerpts.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Pass out the student worksheets and highlighters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instructions and adequate reading time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Assign students into small groups to complete the highlighting and reading questions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Ask students/groups to volunteer answers and observations for class discussion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each of the three excerpts individually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Follow the highlighting directions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Answer the reading questions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Share observations and participate in class discussions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assess how freedoms changed for some Americans with founding documents, such as the Declaration of Independence, Constitution, and Bill of Rights, while the lives of others remained </a:t>
                      </a:r>
                      <a:r>
                        <a:rPr lang="en" sz="1200">
                          <a:solidFill>
                            <a:schemeClr val="dk1"/>
                          </a:solidFill>
                          <a:latin typeface="Inter"/>
                          <a:ea typeface="Inter"/>
                          <a:cs typeface="Inter"/>
                          <a:sym typeface="Inter"/>
                        </a:rPr>
                        <a:t>largely</a:t>
                      </a:r>
                      <a:r>
                        <a:rPr lang="en" sz="1200">
                          <a:solidFill>
                            <a:schemeClr val="dk1"/>
                          </a:solidFill>
                          <a:latin typeface="Inter"/>
                          <a:ea typeface="Inter"/>
                          <a:cs typeface="Inter"/>
                          <a:sym typeface="Inter"/>
                        </a:rPr>
                        <a:t> the same with very little freedom awarded to them. First, read through the timeline (page 5)with students and discuss the </a:t>
                      </a:r>
                      <a:r>
                        <a:rPr lang="en" sz="1200">
                          <a:solidFill>
                            <a:schemeClr val="dk1"/>
                          </a:solidFill>
                          <a:latin typeface="Inter"/>
                          <a:ea typeface="Inter"/>
                          <a:cs typeface="Inter"/>
                          <a:sym typeface="Inter"/>
                        </a:rPr>
                        <a:t>events</a:t>
                      </a:r>
                      <a:r>
                        <a:rPr lang="en" sz="1200">
                          <a:solidFill>
                            <a:schemeClr val="dk1"/>
                          </a:solidFill>
                          <a:latin typeface="Inter"/>
                          <a:ea typeface="Inter"/>
                          <a:cs typeface="Inter"/>
                          <a:sym typeface="Inter"/>
                        </a:rPr>
                        <a:t> already plotted for them. Tell students they will fill in the missing events as they learn about them in the video about Ona Judge. After the class watches the videos together (transcript on page 6), ask students to volunteer the events they filled into the blank boxes</a:t>
                      </a:r>
                      <a:r>
                        <a:rPr lang="en" sz="1200">
                          <a:solidFill>
                            <a:schemeClr val="dk1"/>
                          </a:solidFill>
                          <a:latin typeface="Inter"/>
                          <a:ea typeface="Inter"/>
                          <a:cs typeface="Inter"/>
                          <a:sym typeface="Inter"/>
                        </a:rPr>
                        <a:t> to ensure everyone is on the right track</a:t>
                      </a:r>
                      <a:r>
                        <a:rPr lang="en" sz="1200">
                          <a:solidFill>
                            <a:schemeClr val="dk1"/>
                          </a:solidFill>
                          <a:latin typeface="Inter"/>
                          <a:ea typeface="Inter"/>
                          <a:cs typeface="Inter"/>
                          <a:sym typeface="Inter"/>
                        </a:rPr>
                        <a:t>. Then, students will answer the analysis questions about change and continuity on their own.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existing timeline events with students and provide instructions for video</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video for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for class volunteers to describe the events they added to the timeline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Allow individual work time for students to construct responses to CCOT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a:t>
                      </a:r>
                      <a:r>
                        <a:rPr lang="en" sz="1200">
                          <a:latin typeface="Inter"/>
                          <a:ea typeface="Inter"/>
                          <a:cs typeface="Inter"/>
                          <a:sym typeface="Inter"/>
                        </a:rPr>
                        <a:t>existing</a:t>
                      </a:r>
                      <a:r>
                        <a:rPr lang="en" sz="1200">
                          <a:latin typeface="Inter"/>
                          <a:ea typeface="Inter"/>
                          <a:cs typeface="Inter"/>
                          <a:sym typeface="Inter"/>
                        </a:rPr>
                        <a:t> timeline events and years to listen for in video</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Fill in missing events while watching video</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Volunteer answers during class discussion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Answer CCOT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First Governments and Constitution: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7" name="Google Shape;77;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9" name="Google Shape;79;p15"/>
          <p:cNvGraphicFramePr/>
          <p:nvPr/>
        </p:nvGraphicFramePr>
        <p:xfrm>
          <a:off x="488388" y="640738"/>
          <a:ext cx="3000000" cy="3000000"/>
        </p:xfrm>
        <a:graphic>
          <a:graphicData uri="http://schemas.openxmlformats.org/drawingml/2006/table">
            <a:tbl>
              <a:tblPr>
                <a:noFill/>
                <a:tableStyleId>{F11FD45A-57D2-45F3-87ED-599EC83A58DB}</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Voices Excluded From the Founding- Continued</a:t>
                      </a:r>
                      <a:endParaRPr b="1">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Unit 5 Inquiry Journal. Students will use page 8 to answer the Compelling Question for Topic 4.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5</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5</a:t>
                      </a:r>
                      <a:r>
                        <a:rPr lang="en" sz="1200">
                          <a:latin typeface="Inter"/>
                          <a:ea typeface="Inter"/>
                          <a:cs typeface="Inter"/>
                          <a:sym typeface="Inter"/>
                        </a:rPr>
                        <a:t>: </a:t>
                      </a:r>
                      <a:r>
                        <a:rPr lang="en" sz="1200">
                          <a:solidFill>
                            <a:srgbClr val="000000"/>
                          </a:solidFill>
                          <a:latin typeface="Inter"/>
                          <a:ea typeface="Inter"/>
                          <a:cs typeface="Inter"/>
                          <a:sym typeface="Inter"/>
                        </a:rPr>
                        <a:t>Topic </a:t>
                      </a:r>
                      <a:r>
                        <a:rPr lang="en" sz="1200">
                          <a:latin typeface="Inter"/>
                          <a:ea typeface="Inter"/>
                          <a:cs typeface="Inter"/>
                          <a:sym typeface="Inter"/>
                        </a:rPr>
                        <a:t>4</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0" name="Google Shape;80;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First Governments and Constitution: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1" name="Google Shape;81;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